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57" r:id="rId4"/>
    <p:sldId id="258" r:id="rId5"/>
    <p:sldId id="259" r:id="rId6"/>
    <p:sldId id="260" r:id="rId7"/>
    <p:sldId id="261" r:id="rId8"/>
    <p:sldId id="262"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52"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rt Jan van Brussel" userId="S::ej.vanbrussel@noorderpoort.nl::79b5b7a0-27c9-4904-9b9a-f37d1f65f7f1" providerId="AD" clId="Web-{1B6651C3-667A-4A46-A717-2248484319DF}"/>
    <pc:docChg chg="modSld">
      <pc:chgData name="Evert Jan van Brussel" userId="S::ej.vanbrussel@noorderpoort.nl::79b5b7a0-27c9-4904-9b9a-f37d1f65f7f1" providerId="AD" clId="Web-{1B6651C3-667A-4A46-A717-2248484319DF}" dt="2018-09-24T12:20:04.479" v="0"/>
      <pc:docMkLst>
        <pc:docMk/>
      </pc:docMkLst>
      <pc:sldChg chg="addSp modSp">
        <pc:chgData name="Evert Jan van Brussel" userId="S::ej.vanbrussel@noorderpoort.nl::79b5b7a0-27c9-4904-9b9a-f37d1f65f7f1" providerId="AD" clId="Web-{1B6651C3-667A-4A46-A717-2248484319DF}" dt="2018-09-24T12:20:04.479" v="0"/>
        <pc:sldMkLst>
          <pc:docMk/>
          <pc:sldMk cId="1673345522" sldId="265"/>
        </pc:sldMkLst>
        <pc:picChg chg="add mod">
          <ac:chgData name="Evert Jan van Brussel" userId="S::ej.vanbrussel@noorderpoort.nl::79b5b7a0-27c9-4904-9b9a-f37d1f65f7f1" providerId="AD" clId="Web-{1B6651C3-667A-4A46-A717-2248484319DF}" dt="2018-09-24T12:20:04.479" v="0"/>
          <ac:picMkLst>
            <pc:docMk/>
            <pc:sldMk cId="1673345522" sldId="265"/>
            <ac:picMk id="4" creationId="{5751FB04-A1EB-4D88-8177-8AA15F8B6703}"/>
          </ac:picMkLst>
        </pc:picChg>
      </pc:sldChg>
    </pc:docChg>
  </pc:docChgLst>
  <pc:docChgLst>
    <pc:chgData name="Hanneke van Tuinen" userId="ed22c550-b84f-4481-816d-c5ae7bd4721b" providerId="ADAL" clId="{3D54F46B-52B5-4798-A272-E56CFB63DFD1}"/>
    <pc:docChg chg="custSel modSld">
      <pc:chgData name="Hanneke van Tuinen" userId="ed22c550-b84f-4481-816d-c5ae7bd4721b" providerId="ADAL" clId="{3D54F46B-52B5-4798-A272-E56CFB63DFD1}" dt="2019-09-29T19:24:32.747" v="183" actId="1076"/>
      <pc:docMkLst>
        <pc:docMk/>
      </pc:docMkLst>
      <pc:sldChg chg="modSp">
        <pc:chgData name="Hanneke van Tuinen" userId="ed22c550-b84f-4481-816d-c5ae7bd4721b" providerId="ADAL" clId="{3D54F46B-52B5-4798-A272-E56CFB63DFD1}" dt="2019-09-29T19:21:01.990" v="177" actId="27636"/>
        <pc:sldMkLst>
          <pc:docMk/>
          <pc:sldMk cId="675401358" sldId="260"/>
        </pc:sldMkLst>
        <pc:spChg chg="mod">
          <ac:chgData name="Hanneke van Tuinen" userId="ed22c550-b84f-4481-816d-c5ae7bd4721b" providerId="ADAL" clId="{3D54F46B-52B5-4798-A272-E56CFB63DFD1}" dt="2019-09-29T19:21:01.990" v="177" actId="27636"/>
          <ac:spMkLst>
            <pc:docMk/>
            <pc:sldMk cId="675401358" sldId="260"/>
            <ac:spMk id="3" creationId="{00000000-0000-0000-0000-000000000000}"/>
          </ac:spMkLst>
        </pc:spChg>
      </pc:sldChg>
      <pc:sldChg chg="modSp">
        <pc:chgData name="Hanneke van Tuinen" userId="ed22c550-b84f-4481-816d-c5ae7bd4721b" providerId="ADAL" clId="{3D54F46B-52B5-4798-A272-E56CFB63DFD1}" dt="2019-09-29T19:21:24.567" v="179" actId="14100"/>
        <pc:sldMkLst>
          <pc:docMk/>
          <pc:sldMk cId="133354538" sldId="261"/>
        </pc:sldMkLst>
        <pc:spChg chg="mod">
          <ac:chgData name="Hanneke van Tuinen" userId="ed22c550-b84f-4481-816d-c5ae7bd4721b" providerId="ADAL" clId="{3D54F46B-52B5-4798-A272-E56CFB63DFD1}" dt="2019-09-29T19:21:24.567" v="179" actId="14100"/>
          <ac:spMkLst>
            <pc:docMk/>
            <pc:sldMk cId="133354538" sldId="261"/>
            <ac:spMk id="3" creationId="{00000000-0000-0000-0000-000000000000}"/>
          </ac:spMkLst>
        </pc:spChg>
      </pc:sldChg>
      <pc:sldChg chg="modSp">
        <pc:chgData name="Hanneke van Tuinen" userId="ed22c550-b84f-4481-816d-c5ae7bd4721b" providerId="ADAL" clId="{3D54F46B-52B5-4798-A272-E56CFB63DFD1}" dt="2019-09-29T19:16:11.973" v="0" actId="20577"/>
        <pc:sldMkLst>
          <pc:docMk/>
          <pc:sldMk cId="4237622720" sldId="264"/>
        </pc:sldMkLst>
        <pc:spChg chg="mod">
          <ac:chgData name="Hanneke van Tuinen" userId="ed22c550-b84f-4481-816d-c5ae7bd4721b" providerId="ADAL" clId="{3D54F46B-52B5-4798-A272-E56CFB63DFD1}" dt="2019-09-29T19:16:11.973" v="0" actId="20577"/>
          <ac:spMkLst>
            <pc:docMk/>
            <pc:sldMk cId="4237622720" sldId="264"/>
            <ac:spMk id="3" creationId="{00000000-0000-0000-0000-000000000000}"/>
          </ac:spMkLst>
        </pc:spChg>
      </pc:sldChg>
      <pc:sldChg chg="modSp">
        <pc:chgData name="Hanneke van Tuinen" userId="ed22c550-b84f-4481-816d-c5ae7bd4721b" providerId="ADAL" clId="{3D54F46B-52B5-4798-A272-E56CFB63DFD1}" dt="2019-09-29T19:24:32.747" v="183" actId="1076"/>
        <pc:sldMkLst>
          <pc:docMk/>
          <pc:sldMk cId="1673345522" sldId="265"/>
        </pc:sldMkLst>
        <pc:picChg chg="mod">
          <ac:chgData name="Hanneke van Tuinen" userId="ed22c550-b84f-4481-816d-c5ae7bd4721b" providerId="ADAL" clId="{3D54F46B-52B5-4798-A272-E56CFB63DFD1}" dt="2019-09-29T19:24:32.747" v="183" actId="1076"/>
          <ac:picMkLst>
            <pc:docMk/>
            <pc:sldMk cId="1673345522" sldId="265"/>
            <ac:picMk id="4" creationId="{5751FB04-A1EB-4D88-8177-8AA15F8B670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de stijl te bewerken</a:t>
            </a:r>
            <a:endParaRPr lang="en-US"/>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6DFF08F-DC6B-4601-B491-B0F83F6DD2DA}" type="datetimeFigureOut">
              <a:rPr lang="en-US" dirty="0"/>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de stijl te bewerken</a:t>
            </a:r>
            <a:endParaRPr lang="en-US"/>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6DFF08F-DC6B-4601-B491-B0F83F6DD2DA}" type="datetimeFigureOut">
              <a:rPr lang="en-US" dirty="0"/>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6DFF08F-DC6B-4601-B491-B0F83F6DD2DA}" type="datetimeFigureOut">
              <a:rPr lang="en-US" dirty="0"/>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de stijl te bewerken</a:t>
            </a:r>
            <a:endParaRPr lang="en-US"/>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96DFF08F-DC6B-4601-B491-B0F83F6DD2DA}" type="datetimeFigureOut">
              <a:rPr lang="en-US" dirty="0"/>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de stijl te bewerken</a:t>
            </a:r>
            <a:endParaRPr lang="en-US"/>
          </a:p>
        </p:txBody>
      </p:sp>
      <p:sp>
        <p:nvSpPr>
          <p:cNvPr id="3" name="Content Placeholder 2"/>
          <p:cNvSpPr>
            <a:spLocks noGrp="1"/>
          </p:cNvSpPr>
          <p:nvPr>
            <p:ph sz="half" idx="1"/>
          </p:nvPr>
        </p:nvSpPr>
        <p:spPr>
          <a:xfrm>
            <a:off x="1024128"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989320"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96DFF08F-DC6B-4601-B491-B0F83F6DD2DA}" type="datetimeFigureOut">
              <a:rPr lang="en-US" dirty="0"/>
              <a:t>9/29/2019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de stijl te bewerken</a:t>
            </a:r>
            <a:endParaRPr lang="en-US"/>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24128" y="2967788"/>
            <a:ext cx="475488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Tekststijl van het model bewerken</a:t>
            </a:r>
          </a:p>
        </p:txBody>
      </p:sp>
      <p:sp>
        <p:nvSpPr>
          <p:cNvPr id="6" name="Content Placeholder 5"/>
          <p:cNvSpPr>
            <a:spLocks noGrp="1"/>
          </p:cNvSpPr>
          <p:nvPr>
            <p:ph sz="quarter" idx="4"/>
          </p:nvPr>
        </p:nvSpPr>
        <p:spPr>
          <a:xfrm>
            <a:off x="5989320" y="2967788"/>
            <a:ext cx="475488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96DFF08F-DC6B-4601-B491-B0F83F6DD2DA}" type="datetimeFigureOut">
              <a:rPr lang="en-US" dirty="0"/>
              <a:t>9/29/2019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96DFF08F-DC6B-4601-B491-B0F83F6DD2DA}" type="datetimeFigureOut">
              <a:rPr lang="en-US" dirty="0"/>
              <a:t>9/29/2019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de stijl te bewerken</a:t>
            </a:r>
            <a:endParaRPr lang="en-US"/>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96DFF08F-DC6B-4601-B491-B0F83F6DD2DA}" type="datetimeFigureOut">
              <a:rPr lang="en-US" dirty="0"/>
              <a:t>9/29/2019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de stijl te bewerken</a:t>
            </a:r>
            <a:endParaRPr lang="en-US"/>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C7616CA0-919D-4A49-9C8A-62FDFB3A5183}" type="datetimeFigureOut">
              <a:rPr lang="en-US" dirty="0"/>
              <a:t>9/29/2019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dirty="0"/>
              <a:t>‹nr.›</a:t>
            </a:fld>
            <a:endParaRPr lang="en-US"/>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9/29/2019</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‹nr.›</a:t>
            </a:fld>
            <a:endParaRPr lang="en-US"/>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a:t>Laboratoriumwerk</a:t>
            </a:r>
          </a:p>
        </p:txBody>
      </p:sp>
      <p:sp>
        <p:nvSpPr>
          <p:cNvPr id="3" name="Ondertitel 2"/>
          <p:cNvSpPr>
            <a:spLocks noGrp="1"/>
          </p:cNvSpPr>
          <p:nvPr>
            <p:ph type="subTitle" idx="1"/>
          </p:nvPr>
        </p:nvSpPr>
        <p:spPr/>
        <p:txBody>
          <a:bodyPr/>
          <a:lstStyle/>
          <a:p>
            <a:r>
              <a:rPr lang="nl-NL"/>
              <a:t>Urinesediment, wat zit er allemaal in en wat betekent dit?</a:t>
            </a:r>
          </a:p>
        </p:txBody>
      </p:sp>
    </p:spTree>
    <p:extLst>
      <p:ext uri="{BB962C8B-B14F-4D97-AF65-F5344CB8AC3E}">
        <p14:creationId xmlns:p14="http://schemas.microsoft.com/office/powerpoint/2010/main" val="1012914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Praktijkles</a:t>
            </a:r>
          </a:p>
        </p:txBody>
      </p:sp>
      <p:sp>
        <p:nvSpPr>
          <p:cNvPr id="3" name="Tijdelijke aanduiding voor inhoud 2"/>
          <p:cNvSpPr>
            <a:spLocks noGrp="1"/>
          </p:cNvSpPr>
          <p:nvPr>
            <p:ph idx="1"/>
          </p:nvPr>
        </p:nvSpPr>
        <p:spPr/>
        <p:txBody>
          <a:bodyPr/>
          <a:lstStyle/>
          <a:p>
            <a:r>
              <a:rPr lang="nl-NL"/>
              <a:t>Urinesediment bekijken onder de microscoop met epitheel.</a:t>
            </a:r>
          </a:p>
        </p:txBody>
      </p:sp>
      <p:pic>
        <p:nvPicPr>
          <p:cNvPr id="4" name="Afbeelding 4">
            <a:extLst>
              <a:ext uri="{FF2B5EF4-FFF2-40B4-BE49-F238E27FC236}">
                <a16:creationId xmlns:a16="http://schemas.microsoft.com/office/drawing/2014/main" id="{5751FB04-A1EB-4D88-8177-8AA15F8B6703}"/>
              </a:ext>
            </a:extLst>
          </p:cNvPr>
          <p:cNvPicPr>
            <a:picLocks noChangeAspect="1"/>
          </p:cNvPicPr>
          <p:nvPr/>
        </p:nvPicPr>
        <p:blipFill>
          <a:blip r:embed="rId2"/>
          <a:stretch>
            <a:fillRect/>
          </a:stretch>
        </p:blipFill>
        <p:spPr>
          <a:xfrm>
            <a:off x="902207" y="585216"/>
            <a:ext cx="8378952" cy="4713161"/>
          </a:xfrm>
          <a:prstGeom prst="rect">
            <a:avLst/>
          </a:prstGeom>
        </p:spPr>
      </p:pic>
    </p:spTree>
    <p:extLst>
      <p:ext uri="{BB962C8B-B14F-4D97-AF65-F5344CB8AC3E}">
        <p14:creationId xmlns:p14="http://schemas.microsoft.com/office/powerpoint/2010/main" val="167334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Doel van vandaag:</a:t>
            </a:r>
          </a:p>
        </p:txBody>
      </p:sp>
      <p:sp>
        <p:nvSpPr>
          <p:cNvPr id="3" name="Tijdelijke aanduiding voor inhoud 2"/>
          <p:cNvSpPr>
            <a:spLocks noGrp="1"/>
          </p:cNvSpPr>
          <p:nvPr>
            <p:ph idx="1"/>
          </p:nvPr>
        </p:nvSpPr>
        <p:spPr>
          <a:xfrm>
            <a:off x="1024128" y="2286000"/>
            <a:ext cx="6408303" cy="4023360"/>
          </a:xfrm>
        </p:spPr>
        <p:txBody>
          <a:bodyPr/>
          <a:lstStyle/>
          <a:p>
            <a:pPr>
              <a:buFont typeface="Arial" panose="020B0604020202020204" pitchFamily="34" charset="0"/>
              <a:buChar char="•"/>
            </a:pPr>
            <a:r>
              <a:rPr lang="nl-NL" dirty="0"/>
              <a:t> Weten welke cellen er allemaal voor kunnen komen in het urinesediment en wat dit dan betekent voor de patiënt! </a:t>
            </a:r>
          </a:p>
          <a:p>
            <a:pPr>
              <a:buFont typeface="Arial" panose="020B0604020202020204" pitchFamily="34" charset="0"/>
              <a:buChar char="•"/>
            </a:pPr>
            <a:r>
              <a:rPr lang="nl-NL" dirty="0"/>
              <a:t> </a:t>
            </a:r>
          </a:p>
        </p:txBody>
      </p:sp>
    </p:spTree>
    <p:extLst>
      <p:ext uri="{BB962C8B-B14F-4D97-AF65-F5344CB8AC3E}">
        <p14:creationId xmlns:p14="http://schemas.microsoft.com/office/powerpoint/2010/main" val="423762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7" y="585216"/>
            <a:ext cx="10465507" cy="1499616"/>
          </a:xfrm>
        </p:spPr>
        <p:txBody>
          <a:bodyPr>
            <a:normAutofit/>
          </a:bodyPr>
          <a:lstStyle/>
          <a:p>
            <a:r>
              <a:rPr lang="nl-NL" sz="3800"/>
              <a:t>Wat is ook alweer een urinesediment?</a:t>
            </a:r>
          </a:p>
        </p:txBody>
      </p:sp>
      <p:sp>
        <p:nvSpPr>
          <p:cNvPr id="3" name="Tijdelijke aanduiding voor inhoud 2"/>
          <p:cNvSpPr>
            <a:spLocks noGrp="1"/>
          </p:cNvSpPr>
          <p:nvPr>
            <p:ph idx="1"/>
          </p:nvPr>
        </p:nvSpPr>
        <p:spPr>
          <a:xfrm>
            <a:off x="1342181" y="1887497"/>
            <a:ext cx="4283367" cy="4023360"/>
          </a:xfrm>
        </p:spPr>
        <p:txBody>
          <a:bodyPr/>
          <a:lstStyle/>
          <a:p>
            <a:r>
              <a:rPr lang="nl-NL" sz="2400"/>
              <a:t>Als je urine onderzocht wordt op sediment, bekijkt het laboratorium of er niet-oplosbare stoffen in je urine voorkomen.</a:t>
            </a:r>
          </a:p>
          <a:p>
            <a:r>
              <a:rPr lang="nl-NL" sz="2400"/>
              <a:t>Deze niet-oplosbare stoffen komen meestal uit het bloed, maar het kan ook gaan om stofwisselingsproducten, bacteriën of schimmels.</a:t>
            </a:r>
          </a:p>
          <a:p>
            <a:endParaRPr lang="nl-NL"/>
          </a:p>
          <a:p>
            <a:endParaRPr lang="nl-NL"/>
          </a:p>
        </p:txBody>
      </p:sp>
      <p:pic>
        <p:nvPicPr>
          <p:cNvPr id="1026" name="Picture 2" descr="Afbeeldingsresultaat voor urinesedi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4744" y="1964257"/>
            <a:ext cx="4333875"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6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a:t>Wanneer wordt dit onderzoek ingezet?</a:t>
            </a:r>
          </a:p>
        </p:txBody>
      </p:sp>
      <p:sp>
        <p:nvSpPr>
          <p:cNvPr id="3" name="Tijdelijke aanduiding voor inhoud 2"/>
          <p:cNvSpPr>
            <a:spLocks noGrp="1"/>
          </p:cNvSpPr>
          <p:nvPr>
            <p:ph idx="1"/>
          </p:nvPr>
        </p:nvSpPr>
        <p:spPr/>
        <p:txBody>
          <a:bodyPr/>
          <a:lstStyle/>
          <a:p>
            <a:pPr>
              <a:buFont typeface="Arial" panose="020B0604020202020204" pitchFamily="34" charset="0"/>
              <a:buChar char="•"/>
            </a:pPr>
            <a:r>
              <a:rPr lang="nl-NL"/>
              <a:t> Bij klachten die wijzen op stofwisselingsziekten, nierziekten en urineweginfecties;</a:t>
            </a:r>
          </a:p>
          <a:p>
            <a:pPr>
              <a:buFont typeface="Arial" panose="020B0604020202020204" pitchFamily="34" charset="0"/>
              <a:buChar char="•"/>
            </a:pPr>
            <a:r>
              <a:rPr lang="nl-NL"/>
              <a:t> Routineonderzoek bij zwangerschap, ziekenhuisopname en voor een operatie.</a:t>
            </a:r>
          </a:p>
          <a:p>
            <a:pPr>
              <a:buFont typeface="Arial" panose="020B0604020202020204" pitchFamily="34" charset="0"/>
              <a:buChar char="•"/>
            </a:pPr>
            <a:endParaRPr lang="nl-NL"/>
          </a:p>
          <a:p>
            <a:pPr marL="0" indent="0">
              <a:buNone/>
            </a:pPr>
            <a:endParaRPr lang="nl-NL"/>
          </a:p>
        </p:txBody>
      </p:sp>
    </p:spTree>
    <p:extLst>
      <p:ext uri="{BB962C8B-B14F-4D97-AF65-F5344CB8AC3E}">
        <p14:creationId xmlns:p14="http://schemas.microsoft.com/office/powerpoint/2010/main" val="3913181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a:t>Welke cellen zie je allemaal in het sediment?</a:t>
            </a:r>
          </a:p>
        </p:txBody>
      </p:sp>
      <p:sp>
        <p:nvSpPr>
          <p:cNvPr id="3" name="Tijdelijke aanduiding voor inhoud 2"/>
          <p:cNvSpPr>
            <a:spLocks noGrp="1"/>
          </p:cNvSpPr>
          <p:nvPr>
            <p:ph idx="1"/>
          </p:nvPr>
        </p:nvSpPr>
        <p:spPr>
          <a:xfrm>
            <a:off x="1024128" y="2007704"/>
            <a:ext cx="6072411" cy="4850295"/>
          </a:xfrm>
        </p:spPr>
        <p:txBody>
          <a:bodyPr>
            <a:normAutofit fontScale="92500" lnSpcReduction="10000"/>
          </a:bodyPr>
          <a:lstStyle/>
          <a:p>
            <a:r>
              <a:rPr lang="nl-NL" b="1"/>
              <a:t>Erytrocyten:</a:t>
            </a:r>
            <a:r>
              <a:rPr lang="nl-NL"/>
              <a:t> ronde cellen zonder kern, met een dikke rand. Erytrocyten zijn rode bloedcellen. Wanneer urine sterk geconcentreerd is, dan kunnen erytrocyten verschrompelen en krijgen ze een doornappelvorm.</a:t>
            </a:r>
          </a:p>
          <a:p>
            <a:r>
              <a:rPr lang="nl-NL" b="1"/>
              <a:t>HEMATURIE:</a:t>
            </a:r>
            <a:r>
              <a:rPr lang="nl-NL"/>
              <a:t> kan teken zijn van blaasontsteking, nierbekkenontsteking, goedaardige vergroting van de prostaat (prostaathypertrofie), nierstenen, blaaskanker, nierkanker, prostaatkanker, gevolgen van een ongeval, nierziekten.</a:t>
            </a:r>
            <a:endParaRPr lang="nl-NL" b="1"/>
          </a:p>
          <a:p>
            <a:pPr marL="0" indent="0">
              <a:buNone/>
            </a:pPr>
            <a:r>
              <a:rPr lang="nl-NL" b="1"/>
              <a:t>Leukocyten:</a:t>
            </a:r>
            <a:r>
              <a:rPr lang="nl-NL"/>
              <a:t> kleine, gekorrelde cellen die iets groter zijn dan erytrocyten.</a:t>
            </a:r>
          </a:p>
          <a:p>
            <a:pPr marL="0" indent="0">
              <a:buNone/>
            </a:pPr>
            <a:r>
              <a:rPr lang="nl-NL" err="1"/>
              <a:t>Nierinfecties</a:t>
            </a:r>
            <a:r>
              <a:rPr lang="nl-NL"/>
              <a:t>, urine ophouden, urineweginfecties, verstopte urinewegen, zwangerschap, diabetes mellitus.</a:t>
            </a:r>
          </a:p>
        </p:txBody>
      </p:sp>
      <p:pic>
        <p:nvPicPr>
          <p:cNvPr id="2054" name="Picture 6" descr="Afbeeldingsresultaat voor erytrocy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791" y="1599409"/>
            <a:ext cx="3226634" cy="2419976"/>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p:cNvPicPr>
            <a:picLocks noChangeAspect="1"/>
          </p:cNvPicPr>
          <p:nvPr/>
        </p:nvPicPr>
        <p:blipFill>
          <a:blip r:embed="rId3"/>
          <a:stretch>
            <a:fillRect/>
          </a:stretch>
        </p:blipFill>
        <p:spPr>
          <a:xfrm>
            <a:off x="7871791" y="4042978"/>
            <a:ext cx="3268820" cy="2266382"/>
          </a:xfrm>
          <a:prstGeom prst="rect">
            <a:avLst/>
          </a:prstGeom>
        </p:spPr>
      </p:pic>
    </p:spTree>
    <p:extLst>
      <p:ext uri="{BB962C8B-B14F-4D97-AF65-F5344CB8AC3E}">
        <p14:creationId xmlns:p14="http://schemas.microsoft.com/office/powerpoint/2010/main" val="462105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6132046" cy="1499616"/>
          </a:xfrm>
        </p:spPr>
        <p:txBody>
          <a:bodyPr/>
          <a:lstStyle/>
          <a:p>
            <a:r>
              <a:rPr lang="nl-NL"/>
              <a:t>Wat zie je allemaal?</a:t>
            </a:r>
          </a:p>
        </p:txBody>
      </p:sp>
      <p:sp>
        <p:nvSpPr>
          <p:cNvPr id="3" name="Tijdelijke aanduiding voor inhoud 2"/>
          <p:cNvSpPr>
            <a:spLocks noGrp="1"/>
          </p:cNvSpPr>
          <p:nvPr>
            <p:ph idx="1"/>
          </p:nvPr>
        </p:nvSpPr>
        <p:spPr>
          <a:xfrm>
            <a:off x="1024130" y="2084832"/>
            <a:ext cx="6132044" cy="4023360"/>
          </a:xfrm>
        </p:spPr>
        <p:txBody>
          <a:bodyPr>
            <a:normAutofit fontScale="92500" lnSpcReduction="20000"/>
          </a:bodyPr>
          <a:lstStyle/>
          <a:p>
            <a:pPr marL="0" indent="0">
              <a:buNone/>
            </a:pPr>
            <a:r>
              <a:rPr lang="nl-NL" b="1" dirty="0"/>
              <a:t>Bacteriën: </a:t>
            </a:r>
            <a:r>
              <a:rPr lang="nl-NL" dirty="0"/>
              <a:t>kleine staafjes (bacillen) of bolletjes (kokken). </a:t>
            </a:r>
          </a:p>
          <a:p>
            <a:pPr marL="0" indent="0">
              <a:buNone/>
            </a:pPr>
            <a:r>
              <a:rPr lang="nl-NL" b="1" dirty="0"/>
              <a:t>BACTERIURIE:</a:t>
            </a:r>
            <a:r>
              <a:rPr lang="nl-NL" dirty="0"/>
              <a:t> meestal sprake van urineweginfectie.</a:t>
            </a:r>
            <a:endParaRPr lang="nl-NL" b="1" dirty="0"/>
          </a:p>
          <a:p>
            <a:pPr marL="0" indent="0">
              <a:buNone/>
            </a:pPr>
            <a:r>
              <a:rPr lang="nl-NL" b="1" dirty="0"/>
              <a:t>Plaat- en rondepitheelcellen:</a:t>
            </a:r>
            <a:r>
              <a:rPr lang="nl-NL" dirty="0"/>
              <a:t> cellen afkomstig uit de wand van de urinewegen. Plaatepitheelcellen zijn meestal groot en hoekig en kunnen in groepjes bij elkaar liggen, rondepitheelcellen zijn wat kleiner en rond tot ovaal.</a:t>
            </a:r>
          </a:p>
          <a:p>
            <a:pPr marL="0" indent="0">
              <a:buNone/>
            </a:pPr>
            <a:r>
              <a:rPr lang="nl-NL" i="1" dirty="0"/>
              <a:t>Als er erg veel rondepitheel als ‘ophoping’ in het sediment gezien wordt, kan het een aanwijzing zijn voor een maligne aandoening.</a:t>
            </a:r>
          </a:p>
          <a:p>
            <a:pPr marL="0" indent="0">
              <a:buNone/>
            </a:pPr>
            <a:r>
              <a:rPr lang="nl-NL" dirty="0"/>
              <a:t>Blaasontsteking, ziekte van Berger</a:t>
            </a:r>
          </a:p>
        </p:txBody>
      </p:sp>
      <p:pic>
        <p:nvPicPr>
          <p:cNvPr id="3074" name="Picture 2" descr="Afbeeldingsresultaat voor bacteriÃ«n microsco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697" y="585216"/>
            <a:ext cx="3525216" cy="1982934"/>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a:stretch>
            <a:fillRect/>
          </a:stretch>
        </p:blipFill>
        <p:spPr>
          <a:xfrm>
            <a:off x="7854217" y="2943573"/>
            <a:ext cx="2924175" cy="2971800"/>
          </a:xfrm>
          <a:prstGeom prst="rect">
            <a:avLst/>
          </a:prstGeom>
        </p:spPr>
      </p:pic>
    </p:spTree>
    <p:extLst>
      <p:ext uri="{BB962C8B-B14F-4D97-AF65-F5344CB8AC3E}">
        <p14:creationId xmlns:p14="http://schemas.microsoft.com/office/powerpoint/2010/main" val="675401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5658027" cy="1499616"/>
          </a:xfrm>
        </p:spPr>
        <p:txBody>
          <a:bodyPr>
            <a:normAutofit/>
          </a:bodyPr>
          <a:lstStyle/>
          <a:p>
            <a:r>
              <a:rPr lang="nl-NL" sz="3600"/>
              <a:t>Wat zie je allemaal?</a:t>
            </a:r>
          </a:p>
        </p:txBody>
      </p:sp>
      <p:sp>
        <p:nvSpPr>
          <p:cNvPr id="3" name="Tijdelijke aanduiding voor inhoud 2"/>
          <p:cNvSpPr>
            <a:spLocks noGrp="1"/>
          </p:cNvSpPr>
          <p:nvPr>
            <p:ph idx="1"/>
          </p:nvPr>
        </p:nvSpPr>
        <p:spPr>
          <a:xfrm>
            <a:off x="1024129" y="1950720"/>
            <a:ext cx="5658026" cy="4322064"/>
          </a:xfrm>
        </p:spPr>
        <p:txBody>
          <a:bodyPr>
            <a:normAutofit fontScale="92500" lnSpcReduction="10000"/>
          </a:bodyPr>
          <a:lstStyle/>
          <a:p>
            <a:r>
              <a:rPr lang="nl-NL" b="1" dirty="0"/>
              <a:t>Gistcellen:</a:t>
            </a:r>
            <a:r>
              <a:rPr lang="nl-NL" dirty="0"/>
              <a:t> kleine, ovaalronde cellen die gewoonlijk in groepjes liggen of kettingen vormen. Veel gistcellen vertonen knopvorming.</a:t>
            </a:r>
          </a:p>
          <a:p>
            <a:r>
              <a:rPr lang="nl-NL" dirty="0"/>
              <a:t>Duiden op infectie in de urine.</a:t>
            </a:r>
          </a:p>
          <a:p>
            <a:endParaRPr lang="nl-NL" b="1" dirty="0"/>
          </a:p>
          <a:p>
            <a:r>
              <a:rPr lang="nl-NL" b="1" dirty="0"/>
              <a:t>Cilinders: </a:t>
            </a:r>
            <a:r>
              <a:rPr lang="nl-NL" dirty="0"/>
              <a:t>ontstaan meestal in de buisjes van de nieren. Er zijn verschillende soorten cilinders. Wijzen op eiwituitscheiding. Vaak ernstige beschadiging van de nieren.</a:t>
            </a:r>
          </a:p>
          <a:p>
            <a:r>
              <a:rPr lang="nl-NL" b="1" dirty="0"/>
              <a:t>Pyelonefritis, </a:t>
            </a:r>
            <a:r>
              <a:rPr lang="nl-NL" b="1" dirty="0" err="1"/>
              <a:t>glomerulonefritis</a:t>
            </a:r>
            <a:r>
              <a:rPr lang="nl-NL" b="1" dirty="0"/>
              <a:t>, nefritis, beschadigde </a:t>
            </a:r>
            <a:r>
              <a:rPr lang="nl-NL" b="1" dirty="0" err="1"/>
              <a:t>tibuli</a:t>
            </a:r>
            <a:r>
              <a:rPr lang="nl-NL" b="1" dirty="0"/>
              <a:t>, die duiden op eindstadium chronische nierziekten.</a:t>
            </a:r>
          </a:p>
        </p:txBody>
      </p:sp>
      <p:sp>
        <p:nvSpPr>
          <p:cNvPr id="4" name="AutoShape 2" descr="Afbeeldingsresultaat voor gistcel microsco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p:cNvPicPr>
            <a:picLocks noChangeAspect="1"/>
          </p:cNvPicPr>
          <p:nvPr/>
        </p:nvPicPr>
        <p:blipFill>
          <a:blip r:embed="rId2"/>
          <a:stretch>
            <a:fillRect/>
          </a:stretch>
        </p:blipFill>
        <p:spPr>
          <a:xfrm>
            <a:off x="7559633" y="701428"/>
            <a:ext cx="3692863" cy="2766807"/>
          </a:xfrm>
          <a:prstGeom prst="rect">
            <a:avLst/>
          </a:prstGeom>
        </p:spPr>
      </p:pic>
      <p:pic>
        <p:nvPicPr>
          <p:cNvPr id="6" name="Afbeelding 5"/>
          <p:cNvPicPr>
            <a:picLocks noChangeAspect="1"/>
          </p:cNvPicPr>
          <p:nvPr/>
        </p:nvPicPr>
        <p:blipFill>
          <a:blip r:embed="rId3"/>
          <a:stretch>
            <a:fillRect/>
          </a:stretch>
        </p:blipFill>
        <p:spPr>
          <a:xfrm>
            <a:off x="7559633" y="3586485"/>
            <a:ext cx="3704492" cy="2778369"/>
          </a:xfrm>
          <a:prstGeom prst="rect">
            <a:avLst/>
          </a:prstGeom>
        </p:spPr>
      </p:pic>
    </p:spTree>
    <p:extLst>
      <p:ext uri="{BB962C8B-B14F-4D97-AF65-F5344CB8AC3E}">
        <p14:creationId xmlns:p14="http://schemas.microsoft.com/office/powerpoint/2010/main" val="133354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zie je allemaal?</a:t>
            </a:r>
          </a:p>
        </p:txBody>
      </p:sp>
      <p:sp>
        <p:nvSpPr>
          <p:cNvPr id="3" name="Tijdelijke aanduiding voor inhoud 2"/>
          <p:cNvSpPr>
            <a:spLocks noGrp="1"/>
          </p:cNvSpPr>
          <p:nvPr>
            <p:ph idx="1"/>
          </p:nvPr>
        </p:nvSpPr>
        <p:spPr>
          <a:xfrm>
            <a:off x="1024128" y="2084832"/>
            <a:ext cx="6595872" cy="4302369"/>
          </a:xfrm>
        </p:spPr>
        <p:txBody>
          <a:bodyPr>
            <a:normAutofit fontScale="92500" lnSpcReduction="10000"/>
          </a:bodyPr>
          <a:lstStyle/>
          <a:p>
            <a:pPr marL="0" indent="0">
              <a:buNone/>
            </a:pPr>
            <a:r>
              <a:rPr lang="nl-NL" b="1"/>
              <a:t>Kristallen: </a:t>
            </a:r>
            <a:r>
              <a:rPr lang="nl-NL"/>
              <a:t>zouten kunnen in kristalvorm of als amorf gruis aanwezig zijn. Elk type zout heeft zijn eigen kristalvorm. Bekendste = calciumoxalaat (envelopvorm).</a:t>
            </a:r>
          </a:p>
          <a:p>
            <a:pPr marL="0" indent="0">
              <a:buNone/>
            </a:pPr>
            <a:r>
              <a:rPr lang="nl-NL" b="1"/>
              <a:t>KRISTALLURIE:</a:t>
            </a:r>
            <a:r>
              <a:rPr lang="nl-NL"/>
              <a:t> blaasstenen, nierstenen, medicatie, uitdroging, urineweginfecties, eten van voedsel dat rijk is aan eiwitten.</a:t>
            </a:r>
            <a:endParaRPr lang="nl-NL" b="1"/>
          </a:p>
          <a:p>
            <a:pPr marL="0" indent="0">
              <a:buNone/>
            </a:pPr>
            <a:r>
              <a:rPr lang="nl-NL" b="1"/>
              <a:t>Slijmdraden:</a:t>
            </a:r>
            <a:r>
              <a:rPr lang="nl-NL"/>
              <a:t> lijken een beetje op cilinders. Slijmdraden lopen alleen naar één kant puntig toe en zijn niet aan beide kanten stomp.</a:t>
            </a:r>
          </a:p>
          <a:p>
            <a:pPr marL="0" indent="0">
              <a:buNone/>
            </a:pPr>
            <a:r>
              <a:rPr lang="nl-NL"/>
              <a:t>In sommige gevallen is slijm in de urine een teken van blaaskanker. Dan ook vaak samen met andere klachten (hematurie, dysurie etc.). Nierstenen, </a:t>
            </a:r>
            <a:r>
              <a:rPr lang="nl-NL" err="1"/>
              <a:t>SOA’s</a:t>
            </a:r>
            <a:r>
              <a:rPr lang="nl-NL"/>
              <a:t>, colitis ulcerosa, PBS.</a:t>
            </a:r>
          </a:p>
        </p:txBody>
      </p:sp>
      <p:pic>
        <p:nvPicPr>
          <p:cNvPr id="4" name="Afbeelding 3"/>
          <p:cNvPicPr>
            <a:picLocks noChangeAspect="1"/>
          </p:cNvPicPr>
          <p:nvPr/>
        </p:nvPicPr>
        <p:blipFill>
          <a:blip r:embed="rId2"/>
          <a:stretch>
            <a:fillRect/>
          </a:stretch>
        </p:blipFill>
        <p:spPr>
          <a:xfrm>
            <a:off x="8136548" y="2084832"/>
            <a:ext cx="3562350" cy="2857500"/>
          </a:xfrm>
          <a:prstGeom prst="rect">
            <a:avLst/>
          </a:prstGeom>
        </p:spPr>
      </p:pic>
    </p:spTree>
    <p:extLst>
      <p:ext uri="{BB962C8B-B14F-4D97-AF65-F5344CB8AC3E}">
        <p14:creationId xmlns:p14="http://schemas.microsoft.com/office/powerpoint/2010/main" val="132565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6080057" cy="1499616"/>
          </a:xfrm>
        </p:spPr>
        <p:txBody>
          <a:bodyPr/>
          <a:lstStyle/>
          <a:p>
            <a:r>
              <a:rPr lang="nl-NL"/>
              <a:t>Wat zie je allemaal?</a:t>
            </a:r>
          </a:p>
        </p:txBody>
      </p:sp>
      <p:sp>
        <p:nvSpPr>
          <p:cNvPr id="3" name="Tijdelijke aanduiding voor inhoud 2"/>
          <p:cNvSpPr>
            <a:spLocks noGrp="1"/>
          </p:cNvSpPr>
          <p:nvPr>
            <p:ph idx="1"/>
          </p:nvPr>
        </p:nvSpPr>
        <p:spPr>
          <a:xfrm>
            <a:off x="1024129" y="2286000"/>
            <a:ext cx="5704918" cy="4023360"/>
          </a:xfrm>
        </p:spPr>
        <p:txBody>
          <a:bodyPr>
            <a:normAutofit fontScale="92500"/>
          </a:bodyPr>
          <a:lstStyle/>
          <a:p>
            <a:pPr marL="0" indent="0">
              <a:buNone/>
            </a:pPr>
            <a:r>
              <a:rPr lang="nl-NL" b="1"/>
              <a:t>Zaadcellen (</a:t>
            </a:r>
            <a:r>
              <a:rPr lang="nl-NL" b="1" err="1"/>
              <a:t>spermatozoën</a:t>
            </a:r>
            <a:r>
              <a:rPr lang="nl-NL" b="1"/>
              <a:t>):</a:t>
            </a:r>
            <a:r>
              <a:rPr lang="nl-NL"/>
              <a:t> dit zijn zaadcellen. Voor de beoordeling van het sediment hebben zaadcellen geen betekenis, tenzij deze zaadcellen worden aangetroffen in de urine van een meisje. Dan kan er sprake zijn van seksueel misbruik.</a:t>
            </a:r>
            <a:endParaRPr lang="nl-NL" b="1"/>
          </a:p>
          <a:p>
            <a:pPr marL="0" indent="0">
              <a:buNone/>
            </a:pPr>
            <a:r>
              <a:rPr lang="nl-NL" b="1"/>
              <a:t>Trichomonas vaginalis:</a:t>
            </a:r>
            <a:r>
              <a:rPr lang="nl-NL"/>
              <a:t> een peervormige ziekteverwekker met zweepdraden. Soms bewegen ze nog d.m.v. de zweepdraden.</a:t>
            </a:r>
          </a:p>
          <a:p>
            <a:pPr marL="0" indent="0">
              <a:buNone/>
            </a:pPr>
            <a:r>
              <a:rPr lang="nl-NL" b="1"/>
              <a:t>SOA:</a:t>
            </a:r>
            <a:r>
              <a:rPr lang="nl-NL"/>
              <a:t> zorgt vaak voor riekende vaginale afscheiding, soms schuimig of groenig en/of een urethritis. De meest voorkomende SOA wereldwijd. </a:t>
            </a:r>
            <a:endParaRPr lang="nl-NL" b="1"/>
          </a:p>
        </p:txBody>
      </p:sp>
      <p:pic>
        <p:nvPicPr>
          <p:cNvPr id="4" name="Afbeelding 3"/>
          <p:cNvPicPr>
            <a:picLocks noChangeAspect="1"/>
          </p:cNvPicPr>
          <p:nvPr/>
        </p:nvPicPr>
        <p:blipFill>
          <a:blip r:embed="rId2"/>
          <a:stretch>
            <a:fillRect/>
          </a:stretch>
        </p:blipFill>
        <p:spPr>
          <a:xfrm>
            <a:off x="7590692" y="585216"/>
            <a:ext cx="3840407" cy="2883309"/>
          </a:xfrm>
          <a:prstGeom prst="rect">
            <a:avLst/>
          </a:prstGeom>
        </p:spPr>
      </p:pic>
      <p:pic>
        <p:nvPicPr>
          <p:cNvPr id="5" name="Afbeelding 4"/>
          <p:cNvPicPr>
            <a:picLocks noChangeAspect="1"/>
          </p:cNvPicPr>
          <p:nvPr/>
        </p:nvPicPr>
        <p:blipFill>
          <a:blip r:embed="rId3"/>
          <a:stretch>
            <a:fillRect/>
          </a:stretch>
        </p:blipFill>
        <p:spPr>
          <a:xfrm>
            <a:off x="7697298" y="3680752"/>
            <a:ext cx="3627194" cy="2994931"/>
          </a:xfrm>
          <a:prstGeom prst="rect">
            <a:avLst/>
          </a:prstGeom>
        </p:spPr>
      </p:pic>
    </p:spTree>
    <p:extLst>
      <p:ext uri="{BB962C8B-B14F-4D97-AF65-F5344CB8AC3E}">
        <p14:creationId xmlns:p14="http://schemas.microsoft.com/office/powerpoint/2010/main" val="8825745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docProps/app.xml><?xml version="1.0" encoding="utf-8"?>
<Properties xmlns="http://schemas.openxmlformats.org/officeDocument/2006/extended-properties" xmlns:vt="http://schemas.openxmlformats.org/officeDocument/2006/docPropsVTypes">
  <Template>Integral</Template>
  <TotalTime>3</TotalTime>
  <Words>598</Words>
  <Application>Microsoft Office PowerPoint</Application>
  <PresentationFormat>Breedbeeld</PresentationFormat>
  <Paragraphs>39</Paragraphs>
  <Slides>10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Century Gothic</vt:lpstr>
      <vt:lpstr>Tw Cen MT</vt:lpstr>
      <vt:lpstr>Wingdings 3</vt:lpstr>
      <vt:lpstr>Integraal</vt:lpstr>
      <vt:lpstr>Laboratoriumwerk</vt:lpstr>
      <vt:lpstr>Doel van vandaag:</vt:lpstr>
      <vt:lpstr>Wat is ook alweer een urinesediment?</vt:lpstr>
      <vt:lpstr>Wanneer wordt dit onderzoek ingezet?</vt:lpstr>
      <vt:lpstr>Welke cellen zie je allemaal in het sediment?</vt:lpstr>
      <vt:lpstr>Wat zie je allemaal?</vt:lpstr>
      <vt:lpstr>Wat zie je allemaal?</vt:lpstr>
      <vt:lpstr>Wat zie je allemaal?</vt:lpstr>
      <vt:lpstr>Wat zie je allemaal?</vt:lpstr>
      <vt:lpstr>Praktijkles</vt:lpstr>
    </vt:vector>
  </TitlesOfParts>
  <Company>Noorderpoort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Laboratoriumwerk</dc:title>
  <dc:creator>Hanneke Van Tuinen</dc:creator>
  <cp:lastModifiedBy>Hanneke van Tuinen</cp:lastModifiedBy>
  <cp:revision>3</cp:revision>
  <dcterms:created xsi:type="dcterms:W3CDTF">2018-09-24T07:09:40Z</dcterms:created>
  <dcterms:modified xsi:type="dcterms:W3CDTF">2019-09-29T19:28:13Z</dcterms:modified>
</cp:coreProperties>
</file>